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117_35E6C7F3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1"/>
  </p:notesMasterIdLst>
  <p:handoutMasterIdLst>
    <p:handoutMasterId r:id="rId12"/>
  </p:handoutMasterIdLst>
  <p:sldIdLst>
    <p:sldId id="279" r:id="rId7"/>
    <p:sldId id="282" r:id="rId8"/>
    <p:sldId id="286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522400-A8AE-5C91-1D81-E99F9AD1ECE5}" name="Jill Emmerzaal" initials="" userId="S::jill.emmerzaal@mail.mcgill.ca::9be7b5a1-3566-4990-a00f-c4219f4237e6" providerId="AD"/>
  <p188:author id="{BFB582C8-8287-EA49-DE45-F8A37C38E7A1}" name="Philippe C Dixon, Dr" initials="" userId="S::philippe.dixon@mcgill.ca::dbbab7fb-b507-4ea1-94eb-b87b669678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7" autoAdjust="0"/>
    <p:restoredTop sz="66049"/>
  </p:normalViewPr>
  <p:slideViewPr>
    <p:cSldViewPr snapToGrid="0">
      <p:cViewPr varScale="1">
        <p:scale>
          <a:sx n="78" d="100"/>
          <a:sy n="78" d="100"/>
        </p:scale>
        <p:origin x="1336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95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presProps" Target="presProp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comments/modernComment_117_35E6C7F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7D2D84-A07F-4D4B-926A-C618EA926CB4}" authorId="{BFB582C8-8287-EA49-DE45-F8A37C38E7A1}" created="2024-09-03T14:27:31.19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04316915" sldId="279"/>
      <ac:spMk id="5" creationId="{673382C9-CDA8-F4A9-776A-489D07E4E7D9}"/>
    </ac:deMkLst>
    <p188:txBody>
      <a:bodyPr/>
      <a:lstStyle/>
      <a:p>
        <a:r>
          <a:rPr lang="en-CA"/>
          <a:t>Check affiliations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E87F2-589F-364A-9E86-8211E14D6987}" type="datetimeFigureOut">
              <a:rPr lang="en-CA" smtClean="0"/>
              <a:t>2024-09-03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DD3086-F793-E345-886E-8D1F351D8B1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5076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532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77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550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DD3086-F793-E345-886E-8D1F351D8B1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522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35E6C7F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355271" y="4303212"/>
            <a:ext cx="9991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Philippe C. Dixon</a:t>
            </a:r>
            <a:r>
              <a:rPr lang="nl-NL" b="1" i="0" u="none" strike="noStrike" baseline="30000" dirty="0">
                <a:effectLst/>
              </a:rPr>
              <a:t>1,2</a:t>
            </a:r>
            <a:r>
              <a:rPr lang="nl-NL" b="1" i="0" u="none" strike="noStrike" dirty="0">
                <a:effectLst/>
              </a:rPr>
              <a:t>, Jill Emmerzaal</a:t>
            </a:r>
            <a:r>
              <a:rPr lang="nl-NL" b="1" i="0" u="none" strike="noStrike" baseline="30000" dirty="0">
                <a:effectLst/>
              </a:rPr>
              <a:t>1</a:t>
            </a:r>
            <a:r>
              <a:rPr lang="nl-NL" b="1" i="0" u="none" strike="noStrike" dirty="0">
                <a:effectLst/>
              </a:rPr>
              <a:t>, Clint Hansen</a:t>
            </a:r>
            <a:r>
              <a:rPr lang="nl-NL" b="1" baseline="30000" dirty="0"/>
              <a:t>3</a:t>
            </a:r>
            <a:r>
              <a:rPr lang="nl-NL" b="1" i="0" u="none" strike="noStrike" dirty="0">
                <a:effectLst/>
              </a:rPr>
              <a:t>, Robbin Romijnders</a:t>
            </a:r>
            <a:r>
              <a:rPr lang="nl-NL" b="1" i="0" u="none" strike="noStrike" baseline="30000" dirty="0">
                <a:effectLst/>
              </a:rPr>
              <a:t>3</a:t>
            </a:r>
            <a:r>
              <a:rPr lang="nl-NL" b="1" i="0" u="none" strike="noStrike" dirty="0">
                <a:effectLst/>
              </a:rPr>
              <a:t>, Vaibhav Shah</a:t>
            </a:r>
            <a:r>
              <a:rPr lang="nl-NL" b="1" i="0" u="none" strike="noStrike" baseline="30000" dirty="0">
                <a:effectLst/>
              </a:rPr>
              <a:t>2</a:t>
            </a:r>
            <a:br>
              <a:rPr lang="nl-NL" b="1" dirty="0"/>
            </a:br>
            <a:r>
              <a:rPr lang="nl-NL" b="1" i="0" u="none" strike="noStrike" dirty="0">
                <a:effectLst/>
              </a:rPr>
              <a:t>, 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000AE1E1-508F-840D-9EF1-EBE259E7CB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53" y="5738079"/>
            <a:ext cx="1914703" cy="1119921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23D7346-9A47-FF3F-6827-75F97460560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656975" y="4636426"/>
            <a:ext cx="383365" cy="419915"/>
          </a:xfrm>
          <a:prstGeom prst="rect">
            <a:avLst/>
          </a:prstGeom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279B07-AFB7-4850-C8D2-BAC7825AC1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660046" y="4951666"/>
            <a:ext cx="1106130" cy="155068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EE46140-9F86-C12A-857A-3922085C41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39" t="5870" r="5231" b="70327"/>
          <a:stretch/>
        </p:blipFill>
        <p:spPr>
          <a:xfrm>
            <a:off x="11808635" y="6323712"/>
            <a:ext cx="383365" cy="419915"/>
          </a:xfrm>
          <a:prstGeom prst="rect">
            <a:avLst/>
          </a:prstGeom>
        </p:spPr>
      </p:pic>
      <p:pic>
        <p:nvPicPr>
          <p:cNvPr id="12" name="Picture 1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3A920C-4A1E-EA23-F30A-802FB72A312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6" t="21081" r="25854" b="71826"/>
          <a:stretch/>
        </p:blipFill>
        <p:spPr>
          <a:xfrm>
            <a:off x="10377814" y="6629401"/>
            <a:ext cx="1523693" cy="213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3382C9-CDA8-F4A9-776A-489D07E4E7D9}"/>
              </a:ext>
            </a:extLst>
          </p:cNvPr>
          <p:cNvSpPr txBox="1"/>
          <p:nvPr/>
        </p:nvSpPr>
        <p:spPr>
          <a:xfrm>
            <a:off x="1848657" y="4949543"/>
            <a:ext cx="8781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McGill University. Department of Kinesiology and Physical Education</a:t>
            </a:r>
          </a:p>
          <a:p>
            <a:pPr marL="342900" indent="-342900">
              <a:buAutoNum type="arabicPeriod"/>
            </a:pPr>
            <a:r>
              <a:rPr lang="en-CA" dirty="0"/>
              <a:t>University of Montreal. Biomedical Engineering Institute</a:t>
            </a:r>
          </a:p>
          <a:p>
            <a:pPr marL="342900" indent="-342900">
              <a:buAutoNum type="arabicPeriod"/>
            </a:pPr>
            <a:r>
              <a:rPr lang="en-CA" dirty="0"/>
              <a:t>Kiel University, Department of Neurology</a:t>
            </a:r>
          </a:p>
        </p:txBody>
      </p:sp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b="1" dirty="0"/>
              <a:t>Jill Emmerzaal</a:t>
            </a: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Meet the team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2" y="902822"/>
            <a:ext cx="10275631" cy="62213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Python programming for the movement sciences </a:t>
            </a:r>
            <a:endParaRPr lang="en-C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C3382E-81AB-BA61-1EB7-99EA9B7C0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7" r="5842" b="28129"/>
          <a:stretch/>
        </p:blipFill>
        <p:spPr bwMode="auto">
          <a:xfrm>
            <a:off x="457194" y="2910508"/>
            <a:ext cx="2107292" cy="20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204A3A-2634-5464-181D-EA658662A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810" y="2945129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92E4AF0-B81F-6E29-2523-CB9DAD402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90" y="2945129"/>
            <a:ext cx="2107292" cy="210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291610A-5D19-DE26-E363-C75B64D2EDA4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2" t="1" r="25769" b="46272"/>
          <a:stretch/>
        </p:blipFill>
        <p:spPr bwMode="auto">
          <a:xfrm>
            <a:off x="2752028" y="2945129"/>
            <a:ext cx="1894240" cy="21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42E199-9041-2552-74BE-B7A5ED8F569E}"/>
              </a:ext>
            </a:extLst>
          </p:cNvPr>
          <p:cNvSpPr txBox="1"/>
          <p:nvPr/>
        </p:nvSpPr>
        <p:spPr>
          <a:xfrm>
            <a:off x="926904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Phil Dixon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BE8B5-5DB7-6609-3E7D-AED05D0A0A98}"/>
              </a:ext>
            </a:extLst>
          </p:cNvPr>
          <p:cNvSpPr txBox="1"/>
          <p:nvPr/>
        </p:nvSpPr>
        <p:spPr>
          <a:xfrm>
            <a:off x="5116671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Clint Hansen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F4467-F3ED-C543-ACC4-1401F4FDE90B}"/>
              </a:ext>
            </a:extLst>
          </p:cNvPr>
          <p:cNvSpPr txBox="1"/>
          <p:nvPr/>
        </p:nvSpPr>
        <p:spPr>
          <a:xfrm>
            <a:off x="7168511" y="5177316"/>
            <a:ext cx="241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Robbin </a:t>
            </a:r>
            <a:r>
              <a:rPr lang="en-CA" b="1" dirty="0" err="1"/>
              <a:t>Romijnders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10B56C-4225-0BE7-61A3-92CF6287E4DB}"/>
              </a:ext>
            </a:extLst>
          </p:cNvPr>
          <p:cNvSpPr txBox="1"/>
          <p:nvPr/>
        </p:nvSpPr>
        <p:spPr>
          <a:xfrm>
            <a:off x="2803698" y="5168783"/>
            <a:ext cx="195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Jill Emmerzaal</a:t>
            </a:r>
            <a:endParaRPr lang="en-CA" dirty="0"/>
          </a:p>
        </p:txBody>
      </p:sp>
      <p:pic>
        <p:nvPicPr>
          <p:cNvPr id="10" name="Picture 9" descr="A person standing in a football field&#10;&#10;Description automatically generated">
            <a:extLst>
              <a:ext uri="{FF2B5EF4-FFF2-40B4-BE49-F238E27FC236}">
                <a16:creationId xmlns:a16="http://schemas.microsoft.com/office/drawing/2014/main" id="{03216BB2-CE6D-DA04-8EBC-9F8A0419F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r="22955" b="37005"/>
          <a:stretch/>
        </p:blipFill>
        <p:spPr>
          <a:xfrm>
            <a:off x="9579970" y="2945129"/>
            <a:ext cx="2133074" cy="204635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36CF9-E84D-5B73-1AA6-7C3C4C9FC398}"/>
              </a:ext>
            </a:extLst>
          </p:cNvPr>
          <p:cNvSpPr txBox="1"/>
          <p:nvPr/>
        </p:nvSpPr>
        <p:spPr>
          <a:xfrm>
            <a:off x="9877252" y="5177316"/>
            <a:ext cx="241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Vaibhav Shah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8836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What to expect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Seminar overview</a:t>
            </a:r>
            <a:endParaRPr lang="en-CA" dirty="0"/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833A837-5AD9-9AB7-8595-A2ABB336BF0D}"/>
              </a:ext>
            </a:extLst>
          </p:cNvPr>
          <p:cNvSpPr txBox="1"/>
          <p:nvPr/>
        </p:nvSpPr>
        <p:spPr>
          <a:xfrm>
            <a:off x="922562" y="2869690"/>
            <a:ext cx="107741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b="1" dirty="0"/>
              <a:t>Schedule</a:t>
            </a:r>
          </a:p>
          <a:p>
            <a:endParaRPr lang="en-CA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8:30-8:35	     </a:t>
            </a:r>
            <a:r>
              <a:rPr lang="en-CA" sz="2400" dirty="0"/>
              <a:t>General Introduction to the seminar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8:35-9:15	     </a:t>
            </a:r>
            <a:r>
              <a:rPr lang="en-CA" sz="2400" dirty="0"/>
              <a:t>Introduction to Python (J. Emmerzaal)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9:15-9:45	     </a:t>
            </a:r>
            <a:r>
              <a:rPr lang="en-CA" sz="2400" dirty="0"/>
              <a:t>Python toolboxes for marker-based motion capture (P. Dixon)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9:45-10:20     </a:t>
            </a:r>
            <a:r>
              <a:rPr lang="en-CA" sz="2400" dirty="0"/>
              <a:t>Python toolboxes for sensor-based capture (R.</a:t>
            </a:r>
            <a:r>
              <a:rPr lang="en-CA" sz="2400" b="1" dirty="0"/>
              <a:t> </a:t>
            </a:r>
            <a:r>
              <a:rPr lang="en-CA" sz="2400" dirty="0" err="1"/>
              <a:t>Romijnders</a:t>
            </a:r>
            <a:r>
              <a:rPr lang="en-CA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10:20-10:30</a:t>
            </a:r>
            <a:r>
              <a:rPr lang="en-CA" sz="2400" dirty="0"/>
              <a:t>   AI coding assistants (V. Shah)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10:30-11:00   </a:t>
            </a:r>
            <a:r>
              <a:rPr lang="en-CA" sz="2400" dirty="0"/>
              <a:t>Coffee break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b="1" dirty="0"/>
              <a:t>11:00-12:00   </a:t>
            </a:r>
            <a:r>
              <a:rPr lang="en-CA" sz="2400" dirty="0"/>
              <a:t>Practical hands-on session / Questions-Answers</a:t>
            </a:r>
          </a:p>
          <a:p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345152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DD9D865A-D1B9-F7CC-CDE2-4F3F880A0D71}"/>
              </a:ext>
            </a:extLst>
          </p:cNvPr>
          <p:cNvSpPr/>
          <p:nvPr/>
        </p:nvSpPr>
        <p:spPr>
          <a:xfrm>
            <a:off x="0" y="2640458"/>
            <a:ext cx="12192000" cy="42175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7B69EC-71D4-8E40-82CE-22A9EB6BF0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trending, but does it live up to the hype?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C1E8F0-F595-B541-BB26-6C6E6EFD5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Python?</a:t>
            </a:r>
            <a:endParaRPr lang="en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DD2DE0-F3DB-3AF4-7AA5-C79C39CCF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27" y="2743429"/>
            <a:ext cx="6464573" cy="36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7F6D08-C103-5C5D-9456-C32F02B2B405}"/>
              </a:ext>
            </a:extLst>
          </p:cNvPr>
          <p:cNvSpPr txBox="1"/>
          <p:nvPr/>
        </p:nvSpPr>
        <p:spPr>
          <a:xfrm>
            <a:off x="6540774" y="6488668"/>
            <a:ext cx="6106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https://</a:t>
            </a:r>
            <a:r>
              <a:rPr lang="en-CA" dirty="0" err="1"/>
              <a:t>realpython.com</a:t>
            </a:r>
            <a:r>
              <a:rPr lang="en-CA" dirty="0"/>
              <a:t>/</a:t>
            </a:r>
            <a:r>
              <a:rPr lang="en-CA" dirty="0" err="1"/>
              <a:t>matlab</a:t>
            </a:r>
            <a:r>
              <a:rPr lang="en-CA" dirty="0"/>
              <a:t>-vs-python/</a:t>
            </a:r>
          </a:p>
        </p:txBody>
      </p:sp>
      <p:pic>
        <p:nvPicPr>
          <p:cNvPr id="7" name="Afbeelding 16" descr="Afbeelding met tekst, schermopname, nummer, Lettertype&#10;&#10;Automatisch gegenereerde beschrijving">
            <a:extLst>
              <a:ext uri="{FF2B5EF4-FFF2-40B4-BE49-F238E27FC236}">
                <a16:creationId xmlns:a16="http://schemas.microsoft.com/office/drawing/2014/main" id="{27A00238-741C-34DB-240F-B2F2999C3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2"/>
          <a:stretch/>
        </p:blipFill>
        <p:spPr>
          <a:xfrm>
            <a:off x="520974" y="2777217"/>
            <a:ext cx="4894670" cy="3615924"/>
          </a:xfrm>
          <a:prstGeom prst="rect">
            <a:avLst/>
          </a:prstGeom>
        </p:spPr>
      </p:pic>
      <p:sp>
        <p:nvSpPr>
          <p:cNvPr id="8" name="Tekstvak 18">
            <a:extLst>
              <a:ext uri="{FF2B5EF4-FFF2-40B4-BE49-F238E27FC236}">
                <a16:creationId xmlns:a16="http://schemas.microsoft.com/office/drawing/2014/main" id="{A4EDC3C7-3354-FCEB-CFFE-ECA4C47D8C7E}"/>
              </a:ext>
            </a:extLst>
          </p:cNvPr>
          <p:cNvSpPr txBox="1"/>
          <p:nvPr/>
        </p:nvSpPr>
        <p:spPr>
          <a:xfrm>
            <a:off x="520974" y="6534834"/>
            <a:ext cx="6019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/>
              <a:t>https://</a:t>
            </a:r>
            <a:r>
              <a:rPr lang="en-CA" sz="1600" dirty="0" err="1"/>
              <a:t>spectrum.ieee.org</a:t>
            </a:r>
            <a:r>
              <a:rPr lang="en-CA" sz="1600" dirty="0"/>
              <a:t>/top-programming-languages-2024</a:t>
            </a:r>
          </a:p>
        </p:txBody>
      </p:sp>
    </p:spTree>
    <p:extLst>
      <p:ext uri="{BB962C8B-B14F-4D97-AF65-F5344CB8AC3E}">
        <p14:creationId xmlns:p14="http://schemas.microsoft.com/office/powerpoint/2010/main" val="334380433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2061</TotalTime>
  <Words>178</Words>
  <Application>Microsoft Macintosh PowerPoint</Application>
  <PresentationFormat>Widescreen</PresentationFormat>
  <Paragraphs>32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PowerPoint Presentation</vt:lpstr>
      <vt:lpstr>Python programming for the movement sciences </vt:lpstr>
      <vt:lpstr>Seminar overview</vt:lpstr>
      <vt:lpstr>Why learn Python?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Philippe C Dixon, Dr</cp:lastModifiedBy>
  <cp:revision>47</cp:revision>
  <dcterms:created xsi:type="dcterms:W3CDTF">2024-07-25T14:23:08Z</dcterms:created>
  <dcterms:modified xsi:type="dcterms:W3CDTF">2024-09-03T14:27:32Z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